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98B27D-DF95-D44D-CF70-D5BBC59C9150}" v="225" dt="2025-01-14T13:47:05.008"/>
    <p1510:client id="{E3E4443C-043E-C2F0-303A-754FB865DD13}" v="8" dt="2025-01-14T14:15:00.69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16"/>
    <p:restoredTop sz="98429"/>
  </p:normalViewPr>
  <p:slideViewPr>
    <p:cSldViewPr>
      <p:cViewPr varScale="1">
        <p:scale>
          <a:sx n="87" d="100"/>
          <a:sy n="87" d="100"/>
        </p:scale>
        <p:origin x="63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n Jenkins" userId="f1f52383-2210-4fe9-a312-440e02d579bd" providerId="ADAL" clId="{A611B87B-BE7D-4C67-BAEB-F8AB8AB0FCF7}"/>
    <pc:docChg chg="modSld">
      <pc:chgData name="Seren Jenkins" userId="f1f52383-2210-4fe9-a312-440e02d579bd" providerId="ADAL" clId="{A611B87B-BE7D-4C67-BAEB-F8AB8AB0FCF7}" dt="2024-08-05T08:53:56.578" v="610" actId="962"/>
      <pc:docMkLst>
        <pc:docMk/>
      </pc:docMkLst>
      <pc:sldChg chg="modSp mod">
        <pc:chgData name="Seren Jenkins" userId="f1f52383-2210-4fe9-a312-440e02d579bd" providerId="ADAL" clId="{A611B87B-BE7D-4C67-BAEB-F8AB8AB0FCF7}" dt="2024-08-05T08:50:30.488" v="143" actId="962"/>
        <pc:sldMkLst>
          <pc:docMk/>
          <pc:sldMk cId="0" sldId="256"/>
        </pc:sldMkLst>
        <pc:picChg chg="mod">
          <ac:chgData name="Seren Jenkins" userId="f1f52383-2210-4fe9-a312-440e02d579bd" providerId="ADAL" clId="{A611B87B-BE7D-4C67-BAEB-F8AB8AB0FCF7}" dt="2024-08-05T08:50:30.488" v="143" actId="962"/>
          <ac:picMkLst>
            <pc:docMk/>
            <pc:sldMk cId="0" sldId="256"/>
            <ac:picMk id="3" creationId="{924E765D-C5A0-01DC-F9B5-AA76685C310B}"/>
          </ac:picMkLst>
        </pc:picChg>
      </pc:sldChg>
      <pc:sldChg chg="modSp mod">
        <pc:chgData name="Seren Jenkins" userId="f1f52383-2210-4fe9-a312-440e02d579bd" providerId="ADAL" clId="{A611B87B-BE7D-4C67-BAEB-F8AB8AB0FCF7}" dt="2024-08-05T08:50:47.146" v="199" actId="962"/>
        <pc:sldMkLst>
          <pc:docMk/>
          <pc:sldMk cId="0" sldId="257"/>
        </pc:sldMkLst>
        <pc:picChg chg="mod">
          <ac:chgData name="Seren Jenkins" userId="f1f52383-2210-4fe9-a312-440e02d579bd" providerId="ADAL" clId="{A611B87B-BE7D-4C67-BAEB-F8AB8AB0FCF7}" dt="2024-08-05T08:50:47.146" v="199" actId="962"/>
          <ac:picMkLst>
            <pc:docMk/>
            <pc:sldMk cId="0" sldId="257"/>
            <ac:picMk id="13" creationId="{485466CA-B96B-419E-73CF-06D850FA49F3}"/>
          </ac:picMkLst>
        </pc:picChg>
      </pc:sldChg>
      <pc:sldChg chg="modSp mod">
        <pc:chgData name="Seren Jenkins" userId="f1f52383-2210-4fe9-a312-440e02d579bd" providerId="ADAL" clId="{A611B87B-BE7D-4C67-BAEB-F8AB8AB0FCF7}" dt="2024-08-05T08:51:03.075" v="261" actId="962"/>
        <pc:sldMkLst>
          <pc:docMk/>
          <pc:sldMk cId="0" sldId="258"/>
        </pc:sldMkLst>
        <pc:picChg chg="mod">
          <ac:chgData name="Seren Jenkins" userId="f1f52383-2210-4fe9-a312-440e02d579bd" providerId="ADAL" clId="{A611B87B-BE7D-4C67-BAEB-F8AB8AB0FCF7}" dt="2024-08-05T08:51:03.075" v="261" actId="962"/>
          <ac:picMkLst>
            <pc:docMk/>
            <pc:sldMk cId="0" sldId="258"/>
            <ac:picMk id="5" creationId="{0AC82ECD-2544-17C7-3555-FDFB7A723FF7}"/>
          </ac:picMkLst>
        </pc:picChg>
      </pc:sldChg>
      <pc:sldChg chg="modSp mod">
        <pc:chgData name="Seren Jenkins" userId="f1f52383-2210-4fe9-a312-440e02d579bd" providerId="ADAL" clId="{A611B87B-BE7D-4C67-BAEB-F8AB8AB0FCF7}" dt="2024-08-05T08:52:01.669" v="353" actId="962"/>
        <pc:sldMkLst>
          <pc:docMk/>
          <pc:sldMk cId="0" sldId="259"/>
        </pc:sldMkLst>
        <pc:picChg chg="mod">
          <ac:chgData name="Seren Jenkins" userId="f1f52383-2210-4fe9-a312-440e02d579bd" providerId="ADAL" clId="{A611B87B-BE7D-4C67-BAEB-F8AB8AB0FCF7}" dt="2024-08-05T08:52:01.669" v="353" actId="962"/>
          <ac:picMkLst>
            <pc:docMk/>
            <pc:sldMk cId="0" sldId="259"/>
            <ac:picMk id="4" creationId="{00000000-0000-0000-0000-000000000000}"/>
          </ac:picMkLst>
        </pc:picChg>
      </pc:sldChg>
      <pc:sldChg chg="modSp mod">
        <pc:chgData name="Seren Jenkins" userId="f1f52383-2210-4fe9-a312-440e02d579bd" providerId="ADAL" clId="{A611B87B-BE7D-4C67-BAEB-F8AB8AB0FCF7}" dt="2024-08-05T08:52:19.178" v="417" actId="962"/>
        <pc:sldMkLst>
          <pc:docMk/>
          <pc:sldMk cId="0" sldId="260"/>
        </pc:sldMkLst>
        <pc:picChg chg="mod">
          <ac:chgData name="Seren Jenkins" userId="f1f52383-2210-4fe9-a312-440e02d579bd" providerId="ADAL" clId="{A611B87B-BE7D-4C67-BAEB-F8AB8AB0FCF7}" dt="2024-08-05T08:52:19.178" v="417" actId="962"/>
          <ac:picMkLst>
            <pc:docMk/>
            <pc:sldMk cId="0" sldId="260"/>
            <ac:picMk id="5" creationId="{1F3FBFBD-EA41-563A-0E79-0876D149289F}"/>
          </ac:picMkLst>
        </pc:picChg>
      </pc:sldChg>
      <pc:sldChg chg="modSp mod">
        <pc:chgData name="Seren Jenkins" userId="f1f52383-2210-4fe9-a312-440e02d579bd" providerId="ADAL" clId="{A611B87B-BE7D-4C67-BAEB-F8AB8AB0FCF7}" dt="2024-08-05T08:52:57.637" v="481" actId="962"/>
        <pc:sldMkLst>
          <pc:docMk/>
          <pc:sldMk cId="0" sldId="261"/>
        </pc:sldMkLst>
        <pc:picChg chg="mod">
          <ac:chgData name="Seren Jenkins" userId="f1f52383-2210-4fe9-a312-440e02d579bd" providerId="ADAL" clId="{A611B87B-BE7D-4C67-BAEB-F8AB8AB0FCF7}" dt="2024-08-05T08:52:57.637" v="481" actId="962"/>
          <ac:picMkLst>
            <pc:docMk/>
            <pc:sldMk cId="0" sldId="261"/>
            <ac:picMk id="5" creationId="{32D3E928-F056-D488-5657-BC3BDFFDCDF9}"/>
          </ac:picMkLst>
        </pc:picChg>
      </pc:sldChg>
      <pc:sldChg chg="modSp mod">
        <pc:chgData name="Seren Jenkins" userId="f1f52383-2210-4fe9-a312-440e02d579bd" providerId="ADAL" clId="{A611B87B-BE7D-4C67-BAEB-F8AB8AB0FCF7}" dt="2024-08-05T08:53:56.578" v="610" actId="962"/>
        <pc:sldMkLst>
          <pc:docMk/>
          <pc:sldMk cId="0" sldId="262"/>
        </pc:sldMkLst>
        <pc:grpChg chg="mod">
          <ac:chgData name="Seren Jenkins" userId="f1f52383-2210-4fe9-a312-440e02d579bd" providerId="ADAL" clId="{A611B87B-BE7D-4C67-BAEB-F8AB8AB0FCF7}" dt="2024-08-05T08:53:12.843" v="486" actId="962"/>
          <ac:grpSpMkLst>
            <pc:docMk/>
            <pc:sldMk cId="0" sldId="262"/>
            <ac:grpSpMk id="6" creationId="{00000000-0000-0000-0000-000000000000}"/>
          </ac:grpSpMkLst>
        </pc:grpChg>
        <pc:grpChg chg="mod">
          <ac:chgData name="Seren Jenkins" userId="f1f52383-2210-4fe9-a312-440e02d579bd" providerId="ADAL" clId="{A611B87B-BE7D-4C67-BAEB-F8AB8AB0FCF7}" dt="2024-08-05T08:53:11.164" v="485" actId="962"/>
          <ac:grpSpMkLst>
            <pc:docMk/>
            <pc:sldMk cId="0" sldId="262"/>
            <ac:grpSpMk id="18" creationId="{00000000-0000-0000-0000-000000000000}"/>
          </ac:grpSpMkLst>
        </pc:grpChg>
        <pc:grpChg chg="mod">
          <ac:chgData name="Seren Jenkins" userId="f1f52383-2210-4fe9-a312-440e02d579bd" providerId="ADAL" clId="{A611B87B-BE7D-4C67-BAEB-F8AB8AB0FCF7}" dt="2024-08-05T08:53:56.578" v="610" actId="962"/>
          <ac:grpSpMkLst>
            <pc:docMk/>
            <pc:sldMk cId="0" sldId="262"/>
            <ac:grpSpMk id="28" creationId="{B95086BD-F0E2-B2CE-AF72-9DFE90349839}"/>
          </ac:grpSpMkLst>
        </pc:grpChg>
        <pc:picChg chg="mod">
          <ac:chgData name="Seren Jenkins" userId="f1f52383-2210-4fe9-a312-440e02d579bd" providerId="ADAL" clId="{A611B87B-BE7D-4C67-BAEB-F8AB8AB0FCF7}" dt="2024-08-05T08:53:09.360" v="484" actId="962"/>
          <ac:picMkLst>
            <pc:docMk/>
            <pc:sldMk cId="0" sldId="262"/>
            <ac:picMk id="5" creationId="{00000000-0000-0000-0000-000000000000}"/>
          </ac:picMkLst>
        </pc:picChg>
        <pc:picChg chg="mod">
          <ac:chgData name="Seren Jenkins" userId="f1f52383-2210-4fe9-a312-440e02d579bd" providerId="ADAL" clId="{A611B87B-BE7D-4C67-BAEB-F8AB8AB0FCF7}" dt="2024-08-05T08:53:02.309" v="482" actId="962"/>
          <ac:picMkLst>
            <pc:docMk/>
            <pc:sldMk cId="0" sldId="262"/>
            <ac:picMk id="26" creationId="{00000000-0000-0000-0000-000000000000}"/>
          </ac:picMkLst>
        </pc:picChg>
        <pc:picChg chg="mod">
          <ac:chgData name="Seren Jenkins" userId="f1f52383-2210-4fe9-a312-440e02d579bd" providerId="ADAL" clId="{A611B87B-BE7D-4C67-BAEB-F8AB8AB0FCF7}" dt="2024-08-05T08:53:07.195" v="483" actId="962"/>
          <ac:picMkLst>
            <pc:docMk/>
            <pc:sldMk cId="0" sldId="262"/>
            <ac:picMk id="27" creationId="{00000000-0000-0000-0000-000000000000}"/>
          </ac:picMkLst>
        </pc:picChg>
      </pc:sldChg>
    </pc:docChg>
  </pc:docChgLst>
  <pc:docChgLst>
    <pc:chgData name="Seren Jenkins" userId="S::seren.jenkins@meithrin.cymru::f1f52383-2210-4fe9-a312-440e02d579bd" providerId="AD" clId="Web-{E3E4443C-043E-C2F0-303A-754FB865DD13}"/>
    <pc:docChg chg="modSld">
      <pc:chgData name="Seren Jenkins" userId="S::seren.jenkins@meithrin.cymru::f1f52383-2210-4fe9-a312-440e02d579bd" providerId="AD" clId="Web-{E3E4443C-043E-C2F0-303A-754FB865DD13}" dt="2025-01-14T14:15:00.694" v="3" actId="20577"/>
      <pc:docMkLst>
        <pc:docMk/>
      </pc:docMkLst>
      <pc:sldChg chg="modSp">
        <pc:chgData name="Seren Jenkins" userId="S::seren.jenkins@meithrin.cymru::f1f52383-2210-4fe9-a312-440e02d579bd" providerId="AD" clId="Web-{E3E4443C-043E-C2F0-303A-754FB865DD13}" dt="2025-01-14T14:15:00.694" v="3" actId="20577"/>
        <pc:sldMkLst>
          <pc:docMk/>
          <pc:sldMk cId="0" sldId="258"/>
        </pc:sldMkLst>
        <pc:spChg chg="mod">
          <ac:chgData name="Seren Jenkins" userId="S::seren.jenkins@meithrin.cymru::f1f52383-2210-4fe9-a312-440e02d579bd" providerId="AD" clId="Web-{E3E4443C-043E-C2F0-303A-754FB865DD13}" dt="2025-01-14T14:15:00.694" v="3" actId="20577"/>
          <ac:spMkLst>
            <pc:docMk/>
            <pc:sldMk cId="0" sldId="258"/>
            <ac:spMk id="9" creationId="{00000000-0000-0000-0000-000000000000}"/>
          </ac:spMkLst>
        </pc:spChg>
      </pc:sldChg>
    </pc:docChg>
  </pc:docChgLst>
  <pc:docChgLst>
    <pc:chgData name="Seren Jenkins" userId="S::seren.jenkins@meithrin.cymru::f1f52383-2210-4fe9-a312-440e02d579bd" providerId="AD" clId="Web-{9A98B27D-DF95-D44D-CF70-D5BBC59C9150}"/>
    <pc:docChg chg="modSld">
      <pc:chgData name="Seren Jenkins" userId="S::seren.jenkins@meithrin.cymru::f1f52383-2210-4fe9-a312-440e02d579bd" providerId="AD" clId="Web-{9A98B27D-DF95-D44D-CF70-D5BBC59C9150}" dt="2025-01-14T13:47:05.008" v="120" actId="20577"/>
      <pc:docMkLst>
        <pc:docMk/>
      </pc:docMkLst>
      <pc:sldChg chg="modSp">
        <pc:chgData name="Seren Jenkins" userId="S::seren.jenkins@meithrin.cymru::f1f52383-2210-4fe9-a312-440e02d579bd" providerId="AD" clId="Web-{9A98B27D-DF95-D44D-CF70-D5BBC59C9150}" dt="2025-01-14T13:08:52.822" v="0" actId="14100"/>
        <pc:sldMkLst>
          <pc:docMk/>
          <pc:sldMk cId="0" sldId="256"/>
        </pc:sldMkLst>
        <pc:spChg chg="mod">
          <ac:chgData name="Seren Jenkins" userId="S::seren.jenkins@meithrin.cymru::f1f52383-2210-4fe9-a312-440e02d579bd" providerId="AD" clId="Web-{9A98B27D-DF95-D44D-CF70-D5BBC59C9150}" dt="2025-01-14T13:08:52.822" v="0" actId="14100"/>
          <ac:spMkLst>
            <pc:docMk/>
            <pc:sldMk cId="0" sldId="256"/>
            <ac:spMk id="8" creationId="{00000000-0000-0000-0000-000000000000}"/>
          </ac:spMkLst>
        </pc:spChg>
      </pc:sldChg>
      <pc:sldChg chg="modSp">
        <pc:chgData name="Seren Jenkins" userId="S::seren.jenkins@meithrin.cymru::f1f52383-2210-4fe9-a312-440e02d579bd" providerId="AD" clId="Web-{9A98B27D-DF95-D44D-CF70-D5BBC59C9150}" dt="2025-01-14T13:17:18.161" v="51" actId="20577"/>
        <pc:sldMkLst>
          <pc:docMk/>
          <pc:sldMk cId="0" sldId="257"/>
        </pc:sldMkLst>
        <pc:spChg chg="mod">
          <ac:chgData name="Seren Jenkins" userId="S::seren.jenkins@meithrin.cymru::f1f52383-2210-4fe9-a312-440e02d579bd" providerId="AD" clId="Web-{9A98B27D-DF95-D44D-CF70-D5BBC59C9150}" dt="2025-01-14T13:09:51.557" v="5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Seren Jenkins" userId="S::seren.jenkins@meithrin.cymru::f1f52383-2210-4fe9-a312-440e02d579bd" providerId="AD" clId="Web-{9A98B27D-DF95-D44D-CF70-D5BBC59C9150}" dt="2025-01-14T13:16:51.348" v="47" actId="20577"/>
          <ac:spMkLst>
            <pc:docMk/>
            <pc:sldMk cId="0" sldId="257"/>
            <ac:spMk id="8" creationId="{00000000-0000-0000-0000-000000000000}"/>
          </ac:spMkLst>
        </pc:spChg>
        <pc:spChg chg="mod">
          <ac:chgData name="Seren Jenkins" userId="S::seren.jenkins@meithrin.cymru::f1f52383-2210-4fe9-a312-440e02d579bd" providerId="AD" clId="Web-{9A98B27D-DF95-D44D-CF70-D5BBC59C9150}" dt="2025-01-14T13:14:27.282" v="26" actId="20577"/>
          <ac:spMkLst>
            <pc:docMk/>
            <pc:sldMk cId="0" sldId="257"/>
            <ac:spMk id="9" creationId="{00000000-0000-0000-0000-000000000000}"/>
          </ac:spMkLst>
        </pc:spChg>
        <pc:spChg chg="mod">
          <ac:chgData name="Seren Jenkins" userId="S::seren.jenkins@meithrin.cymru::f1f52383-2210-4fe9-a312-440e02d579bd" providerId="AD" clId="Web-{9A98B27D-DF95-D44D-CF70-D5BBC59C9150}" dt="2025-01-14T13:17:18.161" v="51" actId="20577"/>
          <ac:spMkLst>
            <pc:docMk/>
            <pc:sldMk cId="0" sldId="257"/>
            <ac:spMk id="11" creationId="{00000000-0000-0000-0000-000000000000}"/>
          </ac:spMkLst>
        </pc:spChg>
      </pc:sldChg>
      <pc:sldChg chg="modSp">
        <pc:chgData name="Seren Jenkins" userId="S::seren.jenkins@meithrin.cymru::f1f52383-2210-4fe9-a312-440e02d579bd" providerId="AD" clId="Web-{9A98B27D-DF95-D44D-CF70-D5BBC59C9150}" dt="2025-01-14T13:21:03.760" v="94" actId="20577"/>
        <pc:sldMkLst>
          <pc:docMk/>
          <pc:sldMk cId="0" sldId="258"/>
        </pc:sldMkLst>
        <pc:spChg chg="mod">
          <ac:chgData name="Seren Jenkins" userId="S::seren.jenkins@meithrin.cymru::f1f52383-2210-4fe9-a312-440e02d579bd" providerId="AD" clId="Web-{9A98B27D-DF95-D44D-CF70-D5BBC59C9150}" dt="2025-01-14T13:21:03.760" v="94" actId="20577"/>
          <ac:spMkLst>
            <pc:docMk/>
            <pc:sldMk cId="0" sldId="258"/>
            <ac:spMk id="9" creationId="{00000000-0000-0000-0000-000000000000}"/>
          </ac:spMkLst>
        </pc:spChg>
      </pc:sldChg>
      <pc:sldChg chg="addSp delSp modSp">
        <pc:chgData name="Seren Jenkins" userId="S::seren.jenkins@meithrin.cymru::f1f52383-2210-4fe9-a312-440e02d579bd" providerId="AD" clId="Web-{9A98B27D-DF95-D44D-CF70-D5BBC59C9150}" dt="2025-01-14T13:46:10.988" v="117" actId="20577"/>
        <pc:sldMkLst>
          <pc:docMk/>
          <pc:sldMk cId="0" sldId="259"/>
        </pc:sldMkLst>
        <pc:spChg chg="add del mod">
          <ac:chgData name="Seren Jenkins" userId="S::seren.jenkins@meithrin.cymru::f1f52383-2210-4fe9-a312-440e02d579bd" providerId="AD" clId="Web-{9A98B27D-DF95-D44D-CF70-D5BBC59C9150}" dt="2025-01-14T13:44:45.794" v="98"/>
          <ac:spMkLst>
            <pc:docMk/>
            <pc:sldMk cId="0" sldId="259"/>
            <ac:spMk id="5" creationId="{EB22DC8D-3884-78DA-1C2E-9F8AF44F3379}"/>
          </ac:spMkLst>
        </pc:spChg>
        <pc:spChg chg="add mod">
          <ac:chgData name="Seren Jenkins" userId="S::seren.jenkins@meithrin.cymru::f1f52383-2210-4fe9-a312-440e02d579bd" providerId="AD" clId="Web-{9A98B27D-DF95-D44D-CF70-D5BBC59C9150}" dt="2025-01-14T13:46:10.988" v="117" actId="20577"/>
          <ac:spMkLst>
            <pc:docMk/>
            <pc:sldMk cId="0" sldId="259"/>
            <ac:spMk id="6" creationId="{21A7CF20-DF95-1136-5E84-9A8FBC62DB05}"/>
          </ac:spMkLst>
        </pc:spChg>
        <pc:spChg chg="mod">
          <ac:chgData name="Seren Jenkins" userId="S::seren.jenkins@meithrin.cymru::f1f52383-2210-4fe9-a312-440e02d579bd" providerId="AD" clId="Web-{9A98B27D-DF95-D44D-CF70-D5BBC59C9150}" dt="2025-01-14T13:22:19.761" v="95" actId="20577"/>
          <ac:spMkLst>
            <pc:docMk/>
            <pc:sldMk cId="0" sldId="259"/>
            <ac:spMk id="9" creationId="{00000000-0000-0000-0000-000000000000}"/>
          </ac:spMkLst>
        </pc:spChg>
      </pc:sldChg>
      <pc:sldChg chg="modSp">
        <pc:chgData name="Seren Jenkins" userId="S::seren.jenkins@meithrin.cymru::f1f52383-2210-4fe9-a312-440e02d579bd" providerId="AD" clId="Web-{9A98B27D-DF95-D44D-CF70-D5BBC59C9150}" dt="2025-01-14T13:47:05.008" v="120" actId="20577"/>
        <pc:sldMkLst>
          <pc:docMk/>
          <pc:sldMk cId="0" sldId="261"/>
        </pc:sldMkLst>
        <pc:spChg chg="mod">
          <ac:chgData name="Seren Jenkins" userId="S::seren.jenkins@meithrin.cymru::f1f52383-2210-4fe9-a312-440e02d579bd" providerId="AD" clId="Web-{9A98B27D-DF95-D44D-CF70-D5BBC59C9150}" dt="2025-01-14T13:47:05.008" v="120" actId="20577"/>
          <ac:spMkLst>
            <pc:docMk/>
            <pc:sldMk cId="0" sldId="261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2AD97-6C95-FF49-A5D3-A9C8C906B98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0EE50-5457-FE4F-B1AC-2B21A1215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3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0EE50-5457-FE4F-B1AC-2B21A12159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9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54A5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54A5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54A5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54A5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3299" y="717353"/>
            <a:ext cx="2489835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54A53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300" y="3516648"/>
            <a:ext cx="4657725" cy="1541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757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hyperlink" Target="https://hwb.gov.wales/curriculum-for-wales/curriculum-for-funded-non-maintained-nursery-settings/" TargetMode="Externa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wb.gov.wales/curriculum-for-wales/curriculum-for-funded-non-maintained-nursery-settings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hyperlink" Target="https://hwb.gov.wales/curriculum-for-wales/curriculum-for-funded-non-maintained-nursery-setting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18" Type="http://schemas.openxmlformats.org/officeDocument/2006/relationships/image" Target="../media/image42.jpg"/><Relationship Id="rId26" Type="http://schemas.openxmlformats.org/officeDocument/2006/relationships/image" Target="../media/image12.jp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5" Type="http://schemas.openxmlformats.org/officeDocument/2006/relationships/image" Target="../media/image11.jpg"/><Relationship Id="rId2" Type="http://schemas.openxmlformats.org/officeDocument/2006/relationships/image" Target="../media/image26.png"/><Relationship Id="rId16" Type="http://schemas.openxmlformats.org/officeDocument/2006/relationships/image" Target="../media/image40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24" Type="http://schemas.openxmlformats.org/officeDocument/2006/relationships/image" Target="../media/image48.pn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23" Type="http://schemas.openxmlformats.org/officeDocument/2006/relationships/image" Target="../media/image47.png"/><Relationship Id="rId28" Type="http://schemas.openxmlformats.org/officeDocument/2006/relationships/image" Target="../media/image49.png"/><Relationship Id="rId10" Type="http://schemas.openxmlformats.org/officeDocument/2006/relationships/image" Target="../media/image34.jpg"/><Relationship Id="rId19" Type="http://schemas.openxmlformats.org/officeDocument/2006/relationships/image" Target="../media/image43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Relationship Id="rId22" Type="http://schemas.openxmlformats.org/officeDocument/2006/relationships/image" Target="../media/image46.png"/><Relationship Id="rId27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08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 rotWithShape="1">
          <a:blip r:embed="rId3" cstate="print">
            <a:alphaModFix amt="25000"/>
          </a:blip>
          <a:srcRect/>
          <a:stretch/>
        </p:blipFill>
        <p:spPr>
          <a:xfrm>
            <a:off x="0" y="4928514"/>
            <a:ext cx="7287017" cy="263149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6388100" y="6348155"/>
            <a:ext cx="4320388" cy="1212149"/>
          </a:xfrm>
          <a:custGeom>
            <a:avLst/>
            <a:gdLst/>
            <a:ahLst/>
            <a:cxnLst/>
            <a:rect l="l" t="t" r="r" b="b"/>
            <a:pathLst>
              <a:path w="5969000" h="1257300">
                <a:moveTo>
                  <a:pt x="5968796" y="0"/>
                </a:moveTo>
                <a:lnTo>
                  <a:pt x="131965" y="0"/>
                </a:lnTo>
                <a:lnTo>
                  <a:pt x="90253" y="6727"/>
                </a:lnTo>
                <a:lnTo>
                  <a:pt x="54027" y="25460"/>
                </a:lnTo>
                <a:lnTo>
                  <a:pt x="25460" y="54027"/>
                </a:lnTo>
                <a:lnTo>
                  <a:pt x="6727" y="90253"/>
                </a:lnTo>
                <a:lnTo>
                  <a:pt x="0" y="131965"/>
                </a:lnTo>
                <a:lnTo>
                  <a:pt x="0" y="1257000"/>
                </a:lnTo>
                <a:lnTo>
                  <a:pt x="5968796" y="1257000"/>
                </a:lnTo>
                <a:lnTo>
                  <a:pt x="59687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1916" y="6970407"/>
            <a:ext cx="865657" cy="44915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67524" y="6361709"/>
            <a:ext cx="2239384" cy="608685"/>
          </a:xfrm>
          <a:prstGeom prst="rect">
            <a:avLst/>
          </a:prstGeom>
        </p:spPr>
      </p:pic>
      <p:pic>
        <p:nvPicPr>
          <p:cNvPr id="19" name="object 7">
            <a:extLst>
              <a:ext uri="{FF2B5EF4-FFF2-40B4-BE49-F238E27FC236}">
                <a16:creationId xmlns:a16="http://schemas.microsoft.com/office/drawing/2014/main" id="{9CC50513-550B-A4CD-C341-24F0319947E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01158" y="7057128"/>
            <a:ext cx="944191" cy="316307"/>
          </a:xfrm>
          <a:prstGeom prst="rect">
            <a:avLst/>
          </a:prstGeom>
        </p:spPr>
      </p:pic>
      <p:pic>
        <p:nvPicPr>
          <p:cNvPr id="18" name="Picture 17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0C78750A-2241-D3D6-13BF-8792879F3D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4" y="526710"/>
            <a:ext cx="5105400" cy="2933700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ECD62C-94BB-7BDC-3B2F-CD928B590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83" y="7024761"/>
            <a:ext cx="1570717" cy="369075"/>
          </a:xfrm>
          <a:prstGeom prst="rect">
            <a:avLst/>
          </a:prstGeom>
        </p:spPr>
      </p:pic>
      <p:pic>
        <p:nvPicPr>
          <p:cNvPr id="3" name="Picture 2" descr="A collage of objects in a circle by Ysgol Feithrin Pontypwl and Cylch Meithrin Pwllheli">
            <a:extLst>
              <a:ext uri="{FF2B5EF4-FFF2-40B4-BE49-F238E27FC236}">
                <a16:creationId xmlns:a16="http://schemas.microsoft.com/office/drawing/2014/main" id="{924E765D-C5A0-01DC-F9B5-AA76685C31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7" y="276225"/>
            <a:ext cx="10376023" cy="779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323524"/>
            <a:ext cx="3226663" cy="27974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9523" y="0"/>
            <a:ext cx="4732480" cy="117739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7300" y="2134603"/>
            <a:ext cx="16554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008800"/>
                </a:solidFill>
              </a:rPr>
              <a:t>Introduction</a:t>
            </a:r>
            <a:endParaRPr sz="2200" dirty="0">
              <a:solidFill>
                <a:srgbClr val="0088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2610504"/>
            <a:ext cx="4659630" cy="568361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purpose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resource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support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practitioners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planning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meet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requirements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n-GB"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sz="1200" u="sng" spc="-6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curriculum for funded </a:t>
            </a:r>
            <a:r>
              <a:rPr sz="1200" u="sng" spc="-1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non-</a:t>
            </a:r>
            <a:r>
              <a:rPr sz="1200" u="sng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maintained nursery </a:t>
            </a:r>
            <a:r>
              <a:rPr sz="12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settings </a:t>
            </a:r>
            <a:r>
              <a:rPr sz="1200" u="sng" spc="-1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(gov.wales)</a:t>
            </a:r>
            <a:endParaRPr sz="12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347300" y="3516648"/>
            <a:ext cx="4657725" cy="1528560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>
                <a:solidFill>
                  <a:schemeClr val="tx1"/>
                </a:solidFill>
              </a:rPr>
              <a:t>Having</a:t>
            </a:r>
            <a:r>
              <a:rPr spc="-3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consulted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with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e</a:t>
            </a:r>
            <a:r>
              <a:rPr dirty="0" err="1">
                <a:solidFill>
                  <a:schemeClr val="tx1"/>
                </a:solidFill>
              </a:rPr>
              <a:t>arly</a:t>
            </a:r>
            <a:r>
              <a:rPr spc="-35" dirty="0">
                <a:solidFill>
                  <a:schemeClr val="tx1"/>
                </a:solidFill>
              </a:rPr>
              <a:t> </a:t>
            </a:r>
            <a:r>
              <a:rPr lang="en-GB" spc="-30" dirty="0">
                <a:solidFill>
                  <a:schemeClr val="tx1"/>
                </a:solidFill>
              </a:rPr>
              <a:t>y</a:t>
            </a:r>
            <a:r>
              <a:rPr spc="-30" dirty="0">
                <a:solidFill>
                  <a:schemeClr val="tx1"/>
                </a:solidFill>
              </a:rPr>
              <a:t>ears</a:t>
            </a:r>
            <a:r>
              <a:rPr spc="-70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</a:t>
            </a:r>
            <a:r>
              <a:rPr dirty="0" err="1">
                <a:solidFill>
                  <a:schemeClr val="tx1"/>
                </a:solidFill>
              </a:rPr>
              <a:t>dvisory</a:t>
            </a:r>
            <a:r>
              <a:rPr spc="-35" dirty="0">
                <a:solidFill>
                  <a:schemeClr val="tx1"/>
                </a:solidFill>
              </a:rPr>
              <a:t> </a:t>
            </a:r>
            <a:r>
              <a:rPr lang="en-GB" spc="-10" dirty="0">
                <a:solidFill>
                  <a:schemeClr val="tx1"/>
                </a:solidFill>
              </a:rPr>
              <a:t>t</a:t>
            </a:r>
            <a:r>
              <a:rPr spc="-10" dirty="0" err="1">
                <a:solidFill>
                  <a:schemeClr val="tx1"/>
                </a:solidFill>
              </a:rPr>
              <a:t>eachers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across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Wales </a:t>
            </a:r>
            <a:r>
              <a:rPr dirty="0">
                <a:solidFill>
                  <a:schemeClr val="tx1"/>
                </a:solidFill>
              </a:rPr>
              <a:t>and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following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the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guidance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of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the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Welsh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Government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training </a:t>
            </a:r>
            <a:r>
              <a:rPr dirty="0">
                <a:solidFill>
                  <a:schemeClr val="tx1"/>
                </a:solidFill>
              </a:rPr>
              <a:t>modules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on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Hwb,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lang="en-GB" spc="-10" dirty="0" err="1">
                <a:solidFill>
                  <a:schemeClr val="tx1"/>
                </a:solidFill>
              </a:rPr>
              <a:t>Cwlwm</a:t>
            </a:r>
            <a:r>
              <a:rPr lang="en-GB" spc="-10" dirty="0">
                <a:solidFill>
                  <a:schemeClr val="tx1"/>
                </a:solidFill>
              </a:rPr>
              <a:t> partners</a:t>
            </a:r>
            <a:r>
              <a:rPr lang="en-GB" dirty="0">
                <a:solidFill>
                  <a:schemeClr val="tx1"/>
                </a:solidFill>
              </a:rPr>
              <a:t> </a:t>
            </a:r>
            <a:r>
              <a:rPr spc="-10" dirty="0">
                <a:solidFill>
                  <a:schemeClr val="tx1"/>
                </a:solidFill>
              </a:rPr>
              <a:t>co-</a:t>
            </a:r>
            <a:r>
              <a:rPr dirty="0">
                <a:solidFill>
                  <a:schemeClr val="tx1"/>
                </a:solidFill>
              </a:rPr>
              <a:t>authored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this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planning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resource.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25" dirty="0">
                <a:solidFill>
                  <a:schemeClr val="tx1"/>
                </a:solidFill>
              </a:rPr>
              <a:t>We </a:t>
            </a:r>
            <a:r>
              <a:rPr dirty="0">
                <a:solidFill>
                  <a:schemeClr val="tx1"/>
                </a:solidFill>
              </a:rPr>
              <a:t>have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looked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at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examples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of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planning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from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several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lang="en-GB" spc="-10" dirty="0">
                <a:solidFill>
                  <a:schemeClr val="tx1"/>
                </a:solidFill>
              </a:rPr>
              <a:t>l</a:t>
            </a:r>
            <a:r>
              <a:rPr spc="-10" dirty="0" err="1">
                <a:solidFill>
                  <a:schemeClr val="tx1"/>
                </a:solidFill>
              </a:rPr>
              <a:t>ocal</a:t>
            </a:r>
            <a:r>
              <a:rPr spc="-70" dirty="0">
                <a:solidFill>
                  <a:schemeClr val="tx1"/>
                </a:solidFill>
              </a:rPr>
              <a:t> </a:t>
            </a:r>
            <a:r>
              <a:rPr lang="en-GB" spc="-10" dirty="0">
                <a:solidFill>
                  <a:schemeClr val="tx1"/>
                </a:solidFill>
              </a:rPr>
              <a:t>a</a:t>
            </a:r>
            <a:r>
              <a:rPr spc="-10" dirty="0" err="1">
                <a:solidFill>
                  <a:schemeClr val="tx1"/>
                </a:solidFill>
              </a:rPr>
              <a:t>uthorities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and</a:t>
            </a:r>
            <a:r>
              <a:rPr spc="-3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developed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this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resource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using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the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most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useful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and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basic </a:t>
            </a:r>
            <a:r>
              <a:rPr dirty="0">
                <a:solidFill>
                  <a:schemeClr val="tx1"/>
                </a:solidFill>
              </a:rPr>
              <a:t>examples.</a:t>
            </a:r>
            <a:r>
              <a:rPr spc="-30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This resource is </a:t>
            </a:r>
            <a:r>
              <a:rPr dirty="0">
                <a:solidFill>
                  <a:schemeClr val="tx1"/>
                </a:solidFill>
              </a:rPr>
              <a:t>an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example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of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what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could </a:t>
            </a:r>
            <a:r>
              <a:rPr spc="-25" dirty="0">
                <a:solidFill>
                  <a:schemeClr val="tx1"/>
                </a:solidFill>
              </a:rPr>
              <a:t>be </a:t>
            </a:r>
            <a:r>
              <a:rPr dirty="0">
                <a:solidFill>
                  <a:schemeClr val="tx1"/>
                </a:solidFill>
              </a:rPr>
              <a:t>used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when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planning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for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experiences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and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for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the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indoor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and</a:t>
            </a:r>
            <a:r>
              <a:rPr spc="-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outdoor environments.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47300" y="5184793"/>
            <a:ext cx="4741545" cy="376321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Planning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continues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essential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element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providing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highest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quality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experiences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young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children.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1200" spc="-1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7300" y="5918218"/>
            <a:ext cx="4609465" cy="37625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resource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basic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guideline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just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example.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add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modify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 templates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like.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41299" y="4855657"/>
            <a:ext cx="4741545" cy="1144416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196215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When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working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through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resource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start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en-GB"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‘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alendar of events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spc="-25" dirty="0">
                <a:solidFill>
                  <a:schemeClr val="tx1"/>
                </a:solidFill>
                <a:latin typeface="Arial"/>
                <a:cs typeface="Arial"/>
              </a:rPr>
              <a:t>e</a:t>
            </a:r>
            <a:r>
              <a:rPr sz="1200" dirty="0" err="1">
                <a:solidFill>
                  <a:schemeClr val="tx1"/>
                </a:solidFill>
                <a:latin typeface="Arial"/>
                <a:cs typeface="Arial"/>
              </a:rPr>
              <a:t>xperiences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’.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have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provided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example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what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could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included.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These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templates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could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used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lang="en-GB"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plan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authentic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purposeful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experiences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children.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By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following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layout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suggest,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‘enabling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adults’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will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design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GB" sz="1200" spc="-15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‘effective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environments’</a:t>
            </a:r>
            <a:r>
              <a:rPr sz="1200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‘engaging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experiences’.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41299" y="6142802"/>
            <a:ext cx="38576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find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full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interpretations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these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curriculum.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0" name="Picture 19" descr="A green sign with white letters&#10;&#10;Description automatically generated">
            <a:extLst>
              <a:ext uri="{FF2B5EF4-FFF2-40B4-BE49-F238E27FC236}">
                <a16:creationId xmlns:a16="http://schemas.microsoft.com/office/drawing/2014/main" id="{777D96B4-A0F8-E87B-1A41-5556DEE05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0" y="1134575"/>
            <a:ext cx="4711700" cy="762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D554E2B-A1C2-E21F-74FA-A55BB7BA1A98}"/>
              </a:ext>
            </a:extLst>
          </p:cNvPr>
          <p:cNvGrpSpPr/>
          <p:nvPr/>
        </p:nvGrpSpPr>
        <p:grpSpPr>
          <a:xfrm>
            <a:off x="3598872" y="7036181"/>
            <a:ext cx="3495655" cy="421792"/>
            <a:chOff x="4091952" y="7036181"/>
            <a:chExt cx="3495655" cy="421792"/>
          </a:xfrm>
        </p:grpSpPr>
        <p:pic>
          <p:nvPicPr>
            <p:cNvPr id="22" name="object 12">
              <a:extLst>
                <a:ext uri="{FF2B5EF4-FFF2-40B4-BE49-F238E27FC236}">
                  <a16:creationId xmlns:a16="http://schemas.microsoft.com/office/drawing/2014/main" id="{7EA34348-56C8-AA71-77F2-B59E69330B9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91952" y="7036181"/>
              <a:ext cx="1045442" cy="421792"/>
            </a:xfrm>
            <a:prstGeom prst="rect">
              <a:avLst/>
            </a:prstGeom>
          </p:spPr>
        </p:pic>
        <p:pic>
          <p:nvPicPr>
            <p:cNvPr id="23" name="object 15">
              <a:extLst>
                <a:ext uri="{FF2B5EF4-FFF2-40B4-BE49-F238E27FC236}">
                  <a16:creationId xmlns:a16="http://schemas.microsoft.com/office/drawing/2014/main" id="{2E6BB6D1-46D1-FBD3-D071-935862917BE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52352" y="7062051"/>
              <a:ext cx="1161148" cy="349217"/>
            </a:xfrm>
            <a:prstGeom prst="rect">
              <a:avLst/>
            </a:prstGeom>
          </p:spPr>
        </p:pic>
        <p:pic>
          <p:nvPicPr>
            <p:cNvPr id="24" name="object 16">
              <a:extLst>
                <a:ext uri="{FF2B5EF4-FFF2-40B4-BE49-F238E27FC236}">
                  <a16:creationId xmlns:a16="http://schemas.microsoft.com/office/drawing/2014/main" id="{415E798C-BF32-2833-49B5-14BF42AC3C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43416" y="7089633"/>
              <a:ext cx="944191" cy="316307"/>
            </a:xfrm>
            <a:prstGeom prst="rect">
              <a:avLst/>
            </a:prstGeom>
          </p:spPr>
        </p:pic>
      </p:grpSp>
      <p:pic>
        <p:nvPicPr>
          <p:cNvPr id="13" name="Picture 12" descr="A wooden spool and ladder on a brick surface by Ysgol Feithrin Pontypwl&#10;&#10;">
            <a:extLst>
              <a:ext uri="{FF2B5EF4-FFF2-40B4-BE49-F238E27FC236}">
                <a16:creationId xmlns:a16="http://schemas.microsoft.com/office/drawing/2014/main" id="{485466CA-B96B-419E-73CF-06D850FA49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03" y="1134575"/>
            <a:ext cx="5232400" cy="332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1522" y="0"/>
            <a:ext cx="5200480" cy="19536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180780"/>
            <a:ext cx="3334663" cy="284625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7300" y="912457"/>
            <a:ext cx="4807585" cy="5702459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28575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first</a:t>
            </a:r>
            <a:r>
              <a:rPr sz="12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step</a:t>
            </a:r>
            <a:r>
              <a:rPr sz="12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towards</a:t>
            </a:r>
            <a:r>
              <a:rPr sz="12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‘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  <a:r>
              <a:rPr sz="1200" spc="-10" dirty="0" err="1">
                <a:solidFill>
                  <a:schemeClr val="tx1"/>
                </a:solidFill>
                <a:latin typeface="Arial"/>
                <a:cs typeface="Arial"/>
              </a:rPr>
              <a:t>eflective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/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r</a:t>
            </a:r>
            <a:r>
              <a:rPr sz="1200" spc="-10" dirty="0" err="1">
                <a:solidFill>
                  <a:schemeClr val="tx1"/>
                </a:solidFill>
                <a:latin typeface="Arial"/>
                <a:cs typeface="Arial"/>
              </a:rPr>
              <a:t>esponsive</a:t>
            </a:r>
            <a:r>
              <a:rPr sz="12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200" spc="-10" dirty="0" err="1">
                <a:solidFill>
                  <a:schemeClr val="tx1"/>
                </a:solidFill>
                <a:latin typeface="Arial"/>
                <a:cs typeface="Arial"/>
              </a:rPr>
              <a:t>lanning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’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know</a:t>
            </a:r>
            <a:br>
              <a:rPr lang="en-GB" sz="1200" spc="5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children.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achieved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by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discussing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children,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their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backgrounds,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experiences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interests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parents/carers.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Take</a:t>
            </a:r>
            <a:r>
              <a:rPr sz="1200" spc="5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time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get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know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children,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families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their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communities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how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communicate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each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family.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have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high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number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setting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observe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wonder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how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practically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follow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interests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all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children.</a:t>
            </a:r>
            <a:r>
              <a:rPr sz="1200" spc="-7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7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suggested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approach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use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‘focus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children’.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focus/target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are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given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extra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attention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but</a:t>
            </a:r>
            <a:r>
              <a:rPr sz="1200" spc="-7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b="1" dirty="0">
                <a:solidFill>
                  <a:schemeClr val="tx1"/>
                </a:solidFill>
                <a:latin typeface="Arial"/>
                <a:cs typeface="Arial"/>
              </a:rPr>
              <a:t>all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busy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learning</a:t>
            </a:r>
            <a:r>
              <a:rPr sz="1200" spc="-7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b="1" dirty="0">
                <a:solidFill>
                  <a:schemeClr val="tx1"/>
                </a:solidFill>
                <a:latin typeface="Arial"/>
                <a:cs typeface="Arial"/>
              </a:rPr>
              <a:t>all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65405">
              <a:lnSpc>
                <a:spcPct val="104200"/>
              </a:lnSpc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time.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decide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choose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focus/target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weekly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basis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during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staff/team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meetings.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carried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out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through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‘key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worker’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approach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agree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team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which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focus/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target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following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week.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consider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starting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who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less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confident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taking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time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settle.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109855">
              <a:lnSpc>
                <a:spcPct val="104200"/>
              </a:lnSpc>
              <a:spcBef>
                <a:spcPts val="113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observing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focus/target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get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know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these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develop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bond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them.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discover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what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are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likes/dislikes;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fascinations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interests.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information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used to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inform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reflective/responsive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planning.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If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who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5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focus/target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does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something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noteworthy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significant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development,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recorded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notice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wall/wow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wall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analysed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responded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whether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moment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added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reflective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planning.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Most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importantly,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ensure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spc="-25" dirty="0">
                <a:solidFill>
                  <a:schemeClr val="tx1"/>
                </a:solidFill>
                <a:latin typeface="Arial"/>
                <a:cs typeface="Arial"/>
              </a:rPr>
              <a:t>it 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manageable,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giving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time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being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emotionally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available 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as an enabling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adult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essential.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Remember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throughout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time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engage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parents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 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carers and discuss 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find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out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much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GB" sz="1200" spc="-25" dirty="0">
                <a:solidFill>
                  <a:schemeClr val="tx1"/>
                </a:solidFill>
                <a:latin typeface="Arial"/>
                <a:cs typeface="Arial"/>
              </a:rPr>
              <a:t>as </a:t>
            </a: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possible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about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experiences.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These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form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part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your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professional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dialogue.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59DDEA-5E49-952C-DCAE-E513E3371528}"/>
              </a:ext>
            </a:extLst>
          </p:cNvPr>
          <p:cNvGrpSpPr/>
          <p:nvPr/>
        </p:nvGrpSpPr>
        <p:grpSpPr>
          <a:xfrm>
            <a:off x="3598872" y="7036181"/>
            <a:ext cx="3495655" cy="421792"/>
            <a:chOff x="4091952" y="7036181"/>
            <a:chExt cx="3495655" cy="421792"/>
          </a:xfrm>
        </p:grpSpPr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B5651B15-821E-37B3-9408-C663661657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1952" y="7036181"/>
              <a:ext cx="1045442" cy="421792"/>
            </a:xfrm>
            <a:prstGeom prst="rect">
              <a:avLst/>
            </a:prstGeom>
          </p:spPr>
        </p:pic>
        <p:pic>
          <p:nvPicPr>
            <p:cNvPr id="13" name="object 15">
              <a:extLst>
                <a:ext uri="{FF2B5EF4-FFF2-40B4-BE49-F238E27FC236}">
                  <a16:creationId xmlns:a16="http://schemas.microsoft.com/office/drawing/2014/main" id="{2AA361F4-EB93-0F8B-6D9B-CD902975F02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2352" y="7062051"/>
              <a:ext cx="1161148" cy="349217"/>
            </a:xfrm>
            <a:prstGeom prst="rect">
              <a:avLst/>
            </a:prstGeom>
          </p:spPr>
        </p:pic>
        <p:pic>
          <p:nvPicPr>
            <p:cNvPr id="14" name="object 16">
              <a:extLst>
                <a:ext uri="{FF2B5EF4-FFF2-40B4-BE49-F238E27FC236}">
                  <a16:creationId xmlns:a16="http://schemas.microsoft.com/office/drawing/2014/main" id="{5826E298-0CF5-7766-4BF5-03EAAA9BDEA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3416" y="7089633"/>
              <a:ext cx="944191" cy="316307"/>
            </a:xfrm>
            <a:prstGeom prst="rect">
              <a:avLst/>
            </a:prstGeom>
          </p:spPr>
        </p:pic>
      </p:grpSp>
      <p:pic>
        <p:nvPicPr>
          <p:cNvPr id="5" name="Picture 4" descr="A bucket of toys and plants by Ysgol Feithrin Pontypwl">
            <a:extLst>
              <a:ext uri="{FF2B5EF4-FFF2-40B4-BE49-F238E27FC236}">
                <a16:creationId xmlns:a16="http://schemas.microsoft.com/office/drawing/2014/main" id="{0AC82ECD-2544-17C7-3555-FDFB7A723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07" y="966609"/>
            <a:ext cx="4946493" cy="5398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4064629"/>
            <a:ext cx="3923999" cy="30250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7093528" y="156910"/>
            <a:ext cx="3598474" cy="2136624"/>
          </a:xfrm>
          <a:prstGeom prst="rect">
            <a:avLst/>
          </a:prstGeom>
        </p:spPr>
      </p:pic>
      <p:pic>
        <p:nvPicPr>
          <p:cNvPr id="4" name="object 4" descr="Infographic on the circle of observation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3301" y="962024"/>
            <a:ext cx="5054574" cy="526322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38476" y="983257"/>
            <a:ext cx="3970024" cy="2680734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5080" algn="l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infographic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shows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cycle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how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notice,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analyse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respond.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reflective/responsive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 cycle for planning can influence your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practice,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environment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experiences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tx1"/>
                </a:solidFill>
                <a:latin typeface="Arial"/>
                <a:cs typeface="Arial"/>
              </a:rPr>
              <a:t>there</a:t>
            </a:r>
            <a:r>
              <a:rPr sz="12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tx1"/>
                </a:solidFill>
                <a:latin typeface="Arial"/>
                <a:cs typeface="Arial"/>
              </a:rPr>
              <a:t>then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i.e.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notice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something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make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immediate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change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enhance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develop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experiences.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discussion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children,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staff/tea</a:t>
            </a:r>
            <a:r>
              <a:rPr lang="en-GB" sz="1200" spc="-10" dirty="0">
                <a:solidFill>
                  <a:schemeClr val="tx1"/>
                </a:solidFill>
                <a:latin typeface="Arial"/>
                <a:cs typeface="Arial"/>
              </a:rPr>
              <a:t>m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parents/carers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about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what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change,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add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develop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tx1"/>
                </a:solidFill>
                <a:latin typeface="Arial"/>
                <a:cs typeface="Arial"/>
              </a:rPr>
              <a:t>over</a:t>
            </a:r>
            <a:r>
              <a:rPr sz="12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chemeClr val="tx1"/>
                </a:solidFill>
                <a:latin typeface="Arial"/>
                <a:cs typeface="Arial"/>
              </a:rPr>
              <a:t>time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staff/team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meetings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discuss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collaborate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analysing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what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have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noticed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respond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effectively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environments.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Remember that one of your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best resources is your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staff/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team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what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they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contribute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consult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staff/team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constantly.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chemeClr val="tx1"/>
                </a:solidFill>
                <a:latin typeface="Arial"/>
                <a:cs typeface="Arial"/>
              </a:rPr>
              <a:t>also</a:t>
            </a:r>
            <a:r>
              <a:rPr lang="en-GB" sz="12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chemeClr val="tx1"/>
                </a:solidFill>
                <a:latin typeface="Arial"/>
                <a:cs typeface="Arial"/>
              </a:rPr>
              <a:t>‘professional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dialogue’.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C6E009-BF61-5909-3685-D106FE05C228}"/>
              </a:ext>
            </a:extLst>
          </p:cNvPr>
          <p:cNvGrpSpPr/>
          <p:nvPr/>
        </p:nvGrpSpPr>
        <p:grpSpPr>
          <a:xfrm>
            <a:off x="3598872" y="7036181"/>
            <a:ext cx="3495655" cy="421792"/>
            <a:chOff x="4091952" y="7036181"/>
            <a:chExt cx="3495655" cy="421792"/>
          </a:xfrm>
        </p:grpSpPr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1D0D15AC-3DC8-98DD-7C43-240150C1607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1952" y="7036181"/>
              <a:ext cx="1045442" cy="421792"/>
            </a:xfrm>
            <a:prstGeom prst="rect">
              <a:avLst/>
            </a:prstGeom>
          </p:spPr>
        </p:pic>
        <p:pic>
          <p:nvPicPr>
            <p:cNvPr id="12" name="object 15">
              <a:extLst>
                <a:ext uri="{FF2B5EF4-FFF2-40B4-BE49-F238E27FC236}">
                  <a16:creationId xmlns:a16="http://schemas.microsoft.com/office/drawing/2014/main" id="{943493F7-528F-3EF2-9D05-07C6075F94D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2352" y="7062051"/>
              <a:ext cx="1161148" cy="349217"/>
            </a:xfrm>
            <a:prstGeom prst="rect">
              <a:avLst/>
            </a:prstGeom>
          </p:spPr>
        </p:pic>
        <p:pic>
          <p:nvPicPr>
            <p:cNvPr id="14" name="object 16">
              <a:extLst>
                <a:ext uri="{FF2B5EF4-FFF2-40B4-BE49-F238E27FC236}">
                  <a16:creationId xmlns:a16="http://schemas.microsoft.com/office/drawing/2014/main" id="{2088A50D-A945-26FC-608A-30344AFC9C7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3416" y="7089633"/>
              <a:ext cx="944191" cy="31630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A7CF20-DF95-1136-5E84-9A8FBC62DB05}"/>
              </a:ext>
            </a:extLst>
          </p:cNvPr>
          <p:cNvSpPr txBox="1"/>
          <p:nvPr/>
        </p:nvSpPr>
        <p:spPr>
          <a:xfrm>
            <a:off x="7814336" y="639736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Infographic from</a:t>
            </a:r>
          </a:p>
          <a:p>
            <a:r>
              <a:rPr lang="en-US" sz="1200" u="sng" dirty="0">
                <a:solidFill>
                  <a:srgbClr val="0070C0"/>
                </a:solidFill>
                <a:latin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curriculum for funded non-maintained nursery settings (gov.wales)</a:t>
            </a:r>
            <a:r>
              <a:rPr lang="en-GB" sz="1200" dirty="0">
                <a:latin typeface="Arial"/>
              </a:rPr>
              <a:t>​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89734" cy="34145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05974" y="5211914"/>
            <a:ext cx="2486029" cy="224605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3299" y="717353"/>
            <a:ext cx="2489835" cy="584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635">
              <a:lnSpc>
                <a:spcPct val="106500"/>
              </a:lnSpc>
              <a:spcBef>
                <a:spcPts val="100"/>
              </a:spcBef>
            </a:pPr>
            <a:r>
              <a:rPr dirty="0">
                <a:solidFill>
                  <a:srgbClr val="008800"/>
                </a:solidFill>
              </a:rPr>
              <a:t>By</a:t>
            </a:r>
            <a:r>
              <a:rPr spc="-35" dirty="0">
                <a:solidFill>
                  <a:srgbClr val="008800"/>
                </a:solidFill>
              </a:rPr>
              <a:t> </a:t>
            </a:r>
            <a:r>
              <a:rPr dirty="0">
                <a:solidFill>
                  <a:srgbClr val="008800"/>
                </a:solidFill>
              </a:rPr>
              <a:t>following</a:t>
            </a:r>
            <a:r>
              <a:rPr spc="-35" dirty="0">
                <a:solidFill>
                  <a:srgbClr val="008800"/>
                </a:solidFill>
              </a:rPr>
              <a:t> </a:t>
            </a:r>
            <a:r>
              <a:rPr dirty="0">
                <a:solidFill>
                  <a:srgbClr val="008800"/>
                </a:solidFill>
              </a:rPr>
              <a:t>this</a:t>
            </a:r>
            <a:r>
              <a:rPr spc="-30" dirty="0">
                <a:solidFill>
                  <a:srgbClr val="008800"/>
                </a:solidFill>
              </a:rPr>
              <a:t> </a:t>
            </a:r>
            <a:r>
              <a:rPr spc="-10" dirty="0">
                <a:solidFill>
                  <a:srgbClr val="008800"/>
                </a:solidFill>
              </a:rPr>
              <a:t>cycle </a:t>
            </a:r>
            <a:r>
              <a:rPr dirty="0">
                <a:solidFill>
                  <a:srgbClr val="008800"/>
                </a:solidFill>
              </a:rPr>
              <a:t>you will </a:t>
            </a:r>
            <a:r>
              <a:rPr spc="-50" dirty="0">
                <a:solidFill>
                  <a:srgbClr val="008800"/>
                </a:solidFill>
              </a:rPr>
              <a:t>–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3299" y="1403714"/>
            <a:ext cx="3486628" cy="5211876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1400" b="1" dirty="0">
                <a:solidFill>
                  <a:srgbClr val="008800"/>
                </a:solidFill>
                <a:latin typeface="Arial"/>
                <a:cs typeface="Arial"/>
              </a:rPr>
              <a:t>Notice</a:t>
            </a:r>
            <a:r>
              <a:rPr sz="1400" b="1" spc="-25" dirty="0">
                <a:solidFill>
                  <a:srgbClr val="00880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008800"/>
                </a:solidFill>
                <a:latin typeface="Arial"/>
                <a:cs typeface="Arial"/>
              </a:rPr>
              <a:t>–</a:t>
            </a:r>
            <a:endParaRPr sz="1400" dirty="0">
              <a:solidFill>
                <a:srgbClr val="008800"/>
              </a:solidFill>
              <a:latin typeface="Arial"/>
              <a:cs typeface="Arial"/>
            </a:endParaRP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	what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interests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engages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their curiosity</a:t>
            </a:r>
            <a:endParaRPr lang="en-GB" sz="1200" spc="-1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how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approach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resources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spaces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15900" marR="530225" indent="-203200">
              <a:lnSpc>
                <a:spcPct val="104200"/>
              </a:lnSpc>
              <a:buChar char="●"/>
              <a:tabLst>
                <a:tab pos="215900" algn="l"/>
                <a:tab pos="217170" algn="l"/>
              </a:tabLst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	how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communicate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interact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(socialise)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others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400" b="1" dirty="0">
                <a:solidFill>
                  <a:srgbClr val="008800"/>
                </a:solidFill>
                <a:latin typeface="Arial"/>
                <a:cs typeface="Arial"/>
              </a:rPr>
              <a:t>Analyse</a:t>
            </a:r>
            <a:r>
              <a:rPr sz="1400" b="1" spc="-30" dirty="0">
                <a:solidFill>
                  <a:srgbClr val="00880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008800"/>
                </a:solidFill>
                <a:latin typeface="Arial"/>
                <a:cs typeface="Arial"/>
              </a:rPr>
              <a:t>–</a:t>
            </a:r>
            <a:endParaRPr sz="1400" dirty="0">
              <a:solidFill>
                <a:srgbClr val="008800"/>
              </a:solidFill>
              <a:latin typeface="Arial"/>
              <a:cs typeface="Arial"/>
            </a:endParaRP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what you see and hear and determine whether the observation is significant (important) for that child and therefore worth noting</a:t>
            </a: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what are the barriers that prevent your children communicating, interacting and developing </a:t>
            </a:r>
            <a:b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their skills</a:t>
            </a: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by talking to and listening to your children, parents/carers and colleagues about their previous experiences</a:t>
            </a: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400" b="1" dirty="0">
                <a:solidFill>
                  <a:srgbClr val="008800"/>
                </a:solidFill>
                <a:latin typeface="Arial"/>
                <a:cs typeface="Arial"/>
              </a:rPr>
              <a:t>Respond </a:t>
            </a:r>
            <a:r>
              <a:rPr sz="1400" b="1" spc="-50" dirty="0">
                <a:solidFill>
                  <a:srgbClr val="008800"/>
                </a:solidFill>
                <a:latin typeface="Arial"/>
                <a:cs typeface="Arial"/>
              </a:rPr>
              <a:t>–</a:t>
            </a:r>
            <a:endParaRPr sz="1400" dirty="0">
              <a:solidFill>
                <a:srgbClr val="008800"/>
              </a:solidFill>
              <a:latin typeface="Arial"/>
              <a:cs typeface="Arial"/>
            </a:endParaRP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	by making a decision of what to do next to help each child develop holistically</a:t>
            </a: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by developing, adapting and adding to the environment or experiences</a:t>
            </a: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by modelling with confidence and positivity</a:t>
            </a:r>
          </a:p>
          <a:p>
            <a:pPr marL="215900" marR="55244" indent="-203200">
              <a:lnSpc>
                <a:spcPct val="104200"/>
              </a:lnSpc>
              <a:spcBef>
                <a:spcPts val="240"/>
              </a:spcBef>
              <a:buChar char="●"/>
              <a:tabLst>
                <a:tab pos="215900" algn="l"/>
                <a:tab pos="217170" algn="l"/>
              </a:tabLst>
            </a:pPr>
            <a:r>
              <a:rPr lang="en-GB" sz="1200" dirty="0">
                <a:solidFill>
                  <a:schemeClr val="tx1"/>
                </a:solidFill>
                <a:latin typeface="Arial"/>
                <a:cs typeface="Arial"/>
              </a:rPr>
              <a:t>by investing time and being emotionally available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69E9C3-958E-A8C0-C053-F47F7A59C8B2}"/>
              </a:ext>
            </a:extLst>
          </p:cNvPr>
          <p:cNvGrpSpPr/>
          <p:nvPr/>
        </p:nvGrpSpPr>
        <p:grpSpPr>
          <a:xfrm>
            <a:off x="3598872" y="7036181"/>
            <a:ext cx="3495655" cy="421792"/>
            <a:chOff x="4091952" y="7036181"/>
            <a:chExt cx="3495655" cy="421792"/>
          </a:xfrm>
        </p:grpSpPr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E664475D-82A2-4E8D-0D8F-120D651171B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1952" y="7036181"/>
              <a:ext cx="1045442" cy="421792"/>
            </a:xfrm>
            <a:prstGeom prst="rect">
              <a:avLst/>
            </a:prstGeom>
          </p:spPr>
        </p:pic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06E172CE-25B3-69BF-2259-5FFEDDCF821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2352" y="7062051"/>
              <a:ext cx="1161148" cy="349217"/>
            </a:xfrm>
            <a:prstGeom prst="rect">
              <a:avLst/>
            </a:prstGeom>
          </p:spPr>
        </p:pic>
        <p:pic>
          <p:nvPicPr>
            <p:cNvPr id="18" name="object 16">
              <a:extLst>
                <a:ext uri="{FF2B5EF4-FFF2-40B4-BE49-F238E27FC236}">
                  <a16:creationId xmlns:a16="http://schemas.microsoft.com/office/drawing/2014/main" id="{69D3D44B-2892-6C7D-E3D6-D320F233D5E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3416" y="7089633"/>
              <a:ext cx="944191" cy="316307"/>
            </a:xfrm>
            <a:prstGeom prst="rect">
              <a:avLst/>
            </a:prstGeom>
          </p:spPr>
        </p:pic>
      </p:grpSp>
      <p:pic>
        <p:nvPicPr>
          <p:cNvPr id="5" name="Picture 4" descr="A wooden box with tools on top of it by Ysgol Feithrin Pontypwl">
            <a:extLst>
              <a:ext uri="{FF2B5EF4-FFF2-40B4-BE49-F238E27FC236}">
                <a16:creationId xmlns:a16="http://schemas.microsoft.com/office/drawing/2014/main" id="{1F3FBFBD-EA41-563A-0E79-0876D1492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779325"/>
            <a:ext cx="5664200" cy="5270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02671"/>
            <a:ext cx="3341572" cy="22923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66004" y="4082564"/>
            <a:ext cx="3125998" cy="276091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33300" y="986857"/>
            <a:ext cx="3006090" cy="1144480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There</a:t>
            </a:r>
            <a:r>
              <a:rPr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lang="en-GB" sz="1200" spc="-50" dirty="0">
                <a:solidFill>
                  <a:schemeClr val="tx1"/>
                </a:solidFill>
                <a:latin typeface="Arial"/>
                <a:cs typeface="Arial"/>
              </a:rPr>
              <a:t> </a:t>
            </a:r>
            <a:r>
              <a:rPr sz="1200" spc="-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u="sng" spc="-2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Assessment</a:t>
            </a:r>
            <a:r>
              <a:rPr sz="1200" u="sng" spc="-4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1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arrangements</a:t>
            </a:r>
            <a:r>
              <a:rPr sz="1200" u="sng" spc="254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2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sz="1200" spc="-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u="sng" spc="-2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funded</a:t>
            </a:r>
            <a:r>
              <a:rPr sz="1200" u="sng" spc="-1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2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non-maintained</a:t>
            </a:r>
            <a:r>
              <a:rPr sz="1200" u="sng" spc="-1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2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nursery</a:t>
            </a:r>
            <a:r>
              <a:rPr sz="1200" u="sng" spc="-1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2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settings</a:t>
            </a:r>
            <a:r>
              <a:rPr sz="1200" u="sng" spc="-1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5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200" spc="50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Hwb</a:t>
            </a:r>
            <a:r>
              <a:rPr sz="1200" u="sng" spc="-35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u="sng" spc="-30" dirty="0">
                <a:solidFill>
                  <a:srgbClr val="0070C0"/>
                </a:solidFill>
                <a:uFill>
                  <a:solidFill>
                    <a:srgbClr val="2362AD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(gov.wales)</a:t>
            </a:r>
            <a:r>
              <a:rPr sz="1200" spc="-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developed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by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practitioners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practitioners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have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adopted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curriculum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funded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non-maintained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nursery settings.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3300" y="2510857"/>
            <a:ext cx="3007360" cy="382777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159385">
              <a:lnSpc>
                <a:spcPct val="104200"/>
              </a:lnSpc>
              <a:spcBef>
                <a:spcPts val="40"/>
              </a:spcBef>
            </a:pP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resource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used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plan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your calendar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events/core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experiences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indoor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outdoor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environments.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We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have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suggested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types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resources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and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invitations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play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learn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these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are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examples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only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should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used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1200" spc="5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tick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chemeClr val="tx1"/>
                </a:solidFill>
                <a:latin typeface="Arial"/>
                <a:cs typeface="Arial"/>
              </a:rPr>
              <a:t>box.</a:t>
            </a:r>
            <a:r>
              <a:rPr sz="1200" spc="-1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invitation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play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learn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261620">
              <a:lnSpc>
                <a:spcPct val="104200"/>
              </a:lnSpc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collection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resources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set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up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invite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scenario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where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can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ignite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their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curiosity</a:t>
            </a:r>
            <a:r>
              <a:rPr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spark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awe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wonder.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is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especially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effective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if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notice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are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not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visiting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certain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part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environment.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Whilst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observing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children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find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they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showing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particular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interest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unexpected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unplanned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event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which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offers</a:t>
            </a:r>
            <a:r>
              <a:rPr sz="1200" spc="229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opportunity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learning.</a:t>
            </a:r>
            <a:r>
              <a:rPr sz="1200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These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sz="1200" spc="5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‘teachable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moments’.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They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provide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meaningful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contexts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adults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introduce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or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expand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something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which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arouses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curiosity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child.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88300" y="986857"/>
            <a:ext cx="2866390" cy="1160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3340">
              <a:lnSpc>
                <a:spcPct val="104200"/>
              </a:lnSpc>
              <a:spcBef>
                <a:spcPts val="40"/>
              </a:spcBef>
            </a:pP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reflective/responsive</a:t>
            </a:r>
            <a:r>
              <a:rPr sz="1200" spc="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planning</a:t>
            </a:r>
            <a:r>
              <a:rPr sz="1200" spc="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5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take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place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organically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settings,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with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children,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families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staff/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team.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Remember,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when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offer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or</a:t>
            </a:r>
            <a:r>
              <a:rPr sz="1200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set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out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resources,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they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are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accessible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all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children.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88300" y="2320357"/>
            <a:ext cx="2826385" cy="17322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will</a:t>
            </a:r>
            <a:r>
              <a:rPr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find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brief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explanations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developmental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pathways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curriculum.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developmental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pathways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represent</a:t>
            </a:r>
            <a:r>
              <a:rPr sz="1200" spc="-3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child’s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right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experience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environment where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play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is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valued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itself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part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of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learning.</a:t>
            </a:r>
            <a:r>
              <a:rPr sz="1200" spc="-6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five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developmental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pathways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should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used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holistically</a:t>
            </a:r>
            <a:r>
              <a:rPr sz="1200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when</a:t>
            </a:r>
            <a:r>
              <a:rPr sz="1200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planning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engaging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experiences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ensure</a:t>
            </a:r>
            <a:r>
              <a:rPr sz="1200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chemeClr val="tx1"/>
                </a:solidFill>
                <a:latin typeface="Arial"/>
                <a:cs typeface="Arial"/>
              </a:rPr>
              <a:t>children learn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authentic</a:t>
            </a:r>
            <a:r>
              <a:rPr sz="1200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purposeful</a:t>
            </a:r>
            <a:r>
              <a:rPr sz="1200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chemeClr val="tx1"/>
                </a:solidFill>
                <a:latin typeface="Arial"/>
                <a:cs typeface="Arial"/>
              </a:rPr>
              <a:t>way.’</a:t>
            </a:r>
            <a:endParaRPr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867A6B-D7BF-312A-36D1-25E80B5781FE}"/>
              </a:ext>
            </a:extLst>
          </p:cNvPr>
          <p:cNvGrpSpPr/>
          <p:nvPr/>
        </p:nvGrpSpPr>
        <p:grpSpPr>
          <a:xfrm>
            <a:off x="3598872" y="7036181"/>
            <a:ext cx="3495655" cy="421792"/>
            <a:chOff x="4091952" y="7036181"/>
            <a:chExt cx="3495655" cy="421792"/>
          </a:xfrm>
        </p:grpSpPr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F24E39E8-844E-9AAE-C0A5-2237CCBC239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1952" y="7036181"/>
              <a:ext cx="1045442" cy="421792"/>
            </a:xfrm>
            <a:prstGeom prst="rect">
              <a:avLst/>
            </a:prstGeom>
          </p:spPr>
        </p:pic>
        <p:pic>
          <p:nvPicPr>
            <p:cNvPr id="18" name="object 15">
              <a:extLst>
                <a:ext uri="{FF2B5EF4-FFF2-40B4-BE49-F238E27FC236}">
                  <a16:creationId xmlns:a16="http://schemas.microsoft.com/office/drawing/2014/main" id="{A3539468-FD8E-3549-8722-697123C8717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2352" y="7062051"/>
              <a:ext cx="1161148" cy="349217"/>
            </a:xfrm>
            <a:prstGeom prst="rect">
              <a:avLst/>
            </a:prstGeom>
          </p:spPr>
        </p:pic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6E206BAD-7446-646D-A8B0-EBB6F48E654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3416" y="7089633"/>
              <a:ext cx="944191" cy="316307"/>
            </a:xfrm>
            <a:prstGeom prst="rect">
              <a:avLst/>
            </a:prstGeom>
          </p:spPr>
        </p:pic>
      </p:grpSp>
      <p:pic>
        <p:nvPicPr>
          <p:cNvPr id="5" name="Picture 4" descr="A kitchen with a chair and a stove by Cylch Meithrin Pwllheli">
            <a:extLst>
              <a:ext uri="{FF2B5EF4-FFF2-40B4-BE49-F238E27FC236}">
                <a16:creationId xmlns:a16="http://schemas.microsoft.com/office/drawing/2014/main" id="{32D3E928-F056-D488-5657-BC3BDFFDC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7" y="657225"/>
            <a:ext cx="2997200" cy="599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63787"/>
            <a:ext cx="3370663" cy="28600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93526" y="0"/>
            <a:ext cx="2698477" cy="1393393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13824"/>
              </p:ext>
            </p:extLst>
          </p:nvPr>
        </p:nvGraphicFramePr>
        <p:xfrm>
          <a:off x="359994" y="2829610"/>
          <a:ext cx="9972674" cy="3042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4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4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787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Belonging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1EBD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Communication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1EBD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Exploration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1EBD4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60261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Physical </a:t>
                      </a:r>
                      <a:r>
                        <a:rPr lang="en-GB" sz="16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600" b="1" spc="-10" dirty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evelopment</a:t>
                      </a:r>
                      <a:endParaRPr sz="16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1EBD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6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Well-</a:t>
                      </a:r>
                      <a:r>
                        <a:rPr sz="16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being</a:t>
                      </a:r>
                      <a:endParaRPr sz="16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E1E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pPr marL="107950" marR="109855">
                        <a:lnSpc>
                          <a:spcPct val="113700"/>
                        </a:lnSpc>
                        <a:spcBef>
                          <a:spcPts val="665"/>
                        </a:spcBef>
                      </a:pP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young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child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feeling of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happiness,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well-being 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feeling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safe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setting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essential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R w="6350">
                      <a:solidFill>
                        <a:srgbClr val="4A4A4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7950" marR="227965">
                        <a:lnSpc>
                          <a:spcPct val="113700"/>
                        </a:lnSpc>
                        <a:spcBef>
                          <a:spcPts val="66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effective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learning,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children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need to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understand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others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themselves understood</a:t>
                      </a:r>
                      <a:endParaRPr sz="14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6350">
                      <a:solidFill>
                        <a:srgbClr val="4A4A49"/>
                      </a:solidFill>
                      <a:prstDash val="solid"/>
                    </a:lnL>
                    <a:lnR w="6350">
                      <a:solidFill>
                        <a:srgbClr val="4A4A4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7950" marR="120014">
                        <a:lnSpc>
                          <a:spcPct val="113700"/>
                        </a:lnSpc>
                        <a:spcBef>
                          <a:spcPts val="66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Children’s</a:t>
                      </a:r>
                      <a:r>
                        <a:rPr sz="1400" b="1" spc="-5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natural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curiosity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about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world around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them</a:t>
                      </a:r>
                      <a:r>
                        <a:rPr sz="1400" b="1" spc="5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 strong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motivator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exploration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6350">
                      <a:solidFill>
                        <a:srgbClr val="4A4A49"/>
                      </a:solidFill>
                      <a:prstDash val="solid"/>
                    </a:lnL>
                    <a:lnR w="6350">
                      <a:solidFill>
                        <a:srgbClr val="4A4A4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7950" marR="455295">
                        <a:lnSpc>
                          <a:spcPct val="113700"/>
                        </a:lnSpc>
                        <a:spcBef>
                          <a:spcPts val="66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All children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have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 natural need 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to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107950" marR="208279">
                        <a:lnSpc>
                          <a:spcPct val="1137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move,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moved,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move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manipulate</a:t>
                      </a:r>
                      <a:r>
                        <a:rPr sz="1400" b="1" spc="-4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objects,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often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repeatedly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107950" marR="643890">
                        <a:lnSpc>
                          <a:spcPct val="1137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as</a:t>
                      </a:r>
                      <a:r>
                        <a:rPr sz="1400" b="1" spc="-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part of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their development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6350">
                      <a:solidFill>
                        <a:srgbClr val="4A4A49"/>
                      </a:solidFill>
                      <a:prstDash val="solid"/>
                    </a:lnL>
                    <a:lnR w="6350">
                      <a:solidFill>
                        <a:srgbClr val="4A4A4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7950" marR="227965">
                        <a:lnSpc>
                          <a:spcPct val="113700"/>
                        </a:lnSpc>
                        <a:spcBef>
                          <a:spcPts val="66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Feeling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connected,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secure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safe</a:t>
                      </a:r>
                      <a:r>
                        <a:rPr sz="1400" b="1" spc="5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are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key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elements</a:t>
                      </a:r>
                      <a:r>
                        <a:rPr sz="1400" b="1" spc="-1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to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  <a:p>
                      <a:pPr marL="107950" marR="188595">
                        <a:lnSpc>
                          <a:spcPct val="113700"/>
                        </a:lnSpc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developing a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strong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sense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well-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being</a:t>
                      </a:r>
                      <a:endParaRPr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6350">
                      <a:solidFill>
                        <a:srgbClr val="4A4A4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67727" y="1342301"/>
            <a:ext cx="1956542" cy="1379303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41207" y="1733689"/>
            <a:ext cx="1991360" cy="1005840"/>
            <a:chOff x="8341207" y="1733689"/>
            <a:chExt cx="1991360" cy="100584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5650" y="2452509"/>
              <a:ext cx="122606" cy="2139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0954" y="1733702"/>
              <a:ext cx="155816" cy="10056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17265" y="1747353"/>
              <a:ext cx="308429" cy="9373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6795" y="1747293"/>
              <a:ext cx="308432" cy="7890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04648" y="1733689"/>
              <a:ext cx="309506" cy="8660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22497" y="1733689"/>
              <a:ext cx="155816" cy="8660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93112" y="1733702"/>
              <a:ext cx="156881" cy="7220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75113" y="1733702"/>
              <a:ext cx="156883" cy="7220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52039" y="1733702"/>
              <a:ext cx="155810" cy="577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63571" y="1733702"/>
              <a:ext cx="156881" cy="5779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41207" y="1733702"/>
              <a:ext cx="155101" cy="433843"/>
            </a:xfrm>
            <a:prstGeom prst="rect">
              <a:avLst/>
            </a:prstGeom>
          </p:spPr>
        </p:pic>
      </p:grpSp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13272" y="1536404"/>
            <a:ext cx="1640839" cy="1167765"/>
            <a:chOff x="6513272" y="1536404"/>
            <a:chExt cx="1640839" cy="1167765"/>
          </a:xfrm>
        </p:grpSpPr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13272" y="2367441"/>
              <a:ext cx="1458376" cy="3361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67903" y="1702611"/>
              <a:ext cx="186198" cy="8347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76929" y="1536404"/>
              <a:ext cx="367404" cy="8347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04243" y="1702611"/>
              <a:ext cx="367405" cy="6685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94476" y="1536407"/>
              <a:ext cx="186192" cy="5023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40587" y="1868830"/>
              <a:ext cx="184950" cy="16994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85447" y="1536407"/>
              <a:ext cx="186190" cy="169951"/>
            </a:xfrm>
            <a:prstGeom prst="rect">
              <a:avLst/>
            </a:prstGeom>
          </p:spPr>
        </p:pic>
      </p:grpSp>
      <p:pic>
        <p:nvPic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58630" y="1791689"/>
            <a:ext cx="1995297" cy="935313"/>
          </a:xfrm>
          <a:prstGeom prst="rect">
            <a:avLst/>
          </a:prstGeom>
        </p:spPr>
      </p:pic>
      <p:pic>
        <p:nvPic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728899" y="1411210"/>
            <a:ext cx="1222815" cy="1319158"/>
          </a:xfrm>
          <a:prstGeom prst="rect">
            <a:avLst/>
          </a:prstGeom>
        </p:spPr>
      </p:pic>
      <p:grpSp>
        <p:nvGrpSpPr>
          <p:cNvPr id="28" name="Group 27" descr="Mudiad Meithrin logo, Cwlwm logo and Welsh Government logo">
            <a:extLst>
              <a:ext uri="{FF2B5EF4-FFF2-40B4-BE49-F238E27FC236}">
                <a16:creationId xmlns:a16="http://schemas.microsoft.com/office/drawing/2014/main" id="{B95086BD-F0E2-B2CE-AF72-9DFE90349839}"/>
              </a:ext>
            </a:extLst>
          </p:cNvPr>
          <p:cNvGrpSpPr/>
          <p:nvPr/>
        </p:nvGrpSpPr>
        <p:grpSpPr>
          <a:xfrm>
            <a:off x="3598872" y="7036181"/>
            <a:ext cx="3495655" cy="421792"/>
            <a:chOff x="4091952" y="7036181"/>
            <a:chExt cx="3495655" cy="421792"/>
          </a:xfrm>
        </p:grpSpPr>
        <p:pic>
          <p:nvPicPr>
            <p:cNvPr id="34" name="object 12">
              <a:extLst>
                <a:ext uri="{FF2B5EF4-FFF2-40B4-BE49-F238E27FC236}">
                  <a16:creationId xmlns:a16="http://schemas.microsoft.com/office/drawing/2014/main" id="{EAFF93F4-36A9-9131-6D0B-274FC08D4A36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91952" y="7036181"/>
              <a:ext cx="1045442" cy="421792"/>
            </a:xfrm>
            <a:prstGeom prst="rect">
              <a:avLst/>
            </a:prstGeom>
          </p:spPr>
        </p:pic>
        <p:pic>
          <p:nvPicPr>
            <p:cNvPr id="36" name="object 15">
              <a:extLst>
                <a:ext uri="{FF2B5EF4-FFF2-40B4-BE49-F238E27FC236}">
                  <a16:creationId xmlns:a16="http://schemas.microsoft.com/office/drawing/2014/main" id="{C85F62EF-7589-A90C-DBDB-A60FD48CEB70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52352" y="7062051"/>
              <a:ext cx="1161148" cy="349217"/>
            </a:xfrm>
            <a:prstGeom prst="rect">
              <a:avLst/>
            </a:prstGeom>
          </p:spPr>
        </p:pic>
        <p:pic>
          <p:nvPicPr>
            <p:cNvPr id="37" name="object 16">
              <a:extLst>
                <a:ext uri="{FF2B5EF4-FFF2-40B4-BE49-F238E27FC236}">
                  <a16:creationId xmlns:a16="http://schemas.microsoft.com/office/drawing/2014/main" id="{D450F199-9234-D84F-82DF-D08E23F84F7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643416" y="7089633"/>
              <a:ext cx="944191" cy="316307"/>
            </a:xfrm>
            <a:prstGeom prst="rect">
              <a:avLst/>
            </a:prstGeom>
          </p:spPr>
        </p:pic>
      </p:grpSp>
      <p:pic>
        <p:nvPicPr>
          <p:cNvPr id="39" name="Picture 38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B74BEAF8-BF52-038C-6341-AB9871F544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8" y="682318"/>
            <a:ext cx="4864100" cy="46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CA2C628668394FA8C415512D778111" ma:contentTypeVersion="11" ma:contentTypeDescription="Create a new document." ma:contentTypeScope="" ma:versionID="3858abb7b9fd60d0f23a3e44f8d49210">
  <xsd:schema xmlns:xsd="http://www.w3.org/2001/XMLSchema" xmlns:xs="http://www.w3.org/2001/XMLSchema" xmlns:p="http://schemas.microsoft.com/office/2006/metadata/properties" xmlns:ns2="1a724c17-6e62-4736-8b40-7e025b792858" xmlns:ns3="7374c0f7-e8f0-43e2-8b27-89b8291f36e9" targetNamespace="http://schemas.microsoft.com/office/2006/metadata/properties" ma:root="true" ma:fieldsID="4ea0ef5426f2bd01e7c97acbc895133d" ns2:_="" ns3:_="">
    <xsd:import namespace="1a724c17-6e62-4736-8b40-7e025b792858"/>
    <xsd:import namespace="7374c0f7-e8f0-43e2-8b27-89b8291f36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724c17-6e62-4736-8b40-7e025b79285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4c0f7-e8f0-43e2-8b27-89b8291f36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DC5855-1FD1-41B6-BB1C-84764855556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625A545-4D62-4162-8D5A-99D6303508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7D97D4-2ECF-47E3-B0B7-26F35D3E86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724c17-6e62-4736-8b40-7e025b792858"/>
    <ds:schemaRef ds:uri="7374c0f7-e8f0-43e2-8b27-89b8291f36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1257</Words>
  <Application>Microsoft Office PowerPoint</Application>
  <PresentationFormat>Custom</PresentationFormat>
  <Paragraphs>48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Introduction</vt:lpstr>
      <vt:lpstr>PowerPoint Presentation</vt:lpstr>
      <vt:lpstr>PowerPoint Presentation</vt:lpstr>
      <vt:lpstr>By following this cycle you will –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Seren Jenkins</cp:lastModifiedBy>
  <cp:revision>57</cp:revision>
  <dcterms:created xsi:type="dcterms:W3CDTF">2024-05-13T20:07:19Z</dcterms:created>
  <dcterms:modified xsi:type="dcterms:W3CDTF">2025-01-14T14:15:01Z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2024-05-13T00:00:00Z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0x0101007DCA2C628668394FA8C415512D778111</vt:lpwstr>
  </property>
</Properties>
</file>